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341" r:id="rId2"/>
    <p:sldId id="275" r:id="rId3"/>
    <p:sldId id="276" r:id="rId4"/>
    <p:sldId id="277" r:id="rId5"/>
    <p:sldId id="278" r:id="rId6"/>
    <p:sldId id="279" r:id="rId7"/>
    <p:sldId id="280" r:id="rId8"/>
    <p:sldId id="284" r:id="rId9"/>
    <p:sldId id="281" r:id="rId10"/>
    <p:sldId id="282" r:id="rId11"/>
    <p:sldId id="283" r:id="rId12"/>
    <p:sldId id="285" r:id="rId13"/>
    <p:sldId id="286" r:id="rId14"/>
    <p:sldId id="287" r:id="rId15"/>
    <p:sldId id="288" r:id="rId16"/>
    <p:sldId id="289" r:id="rId17"/>
    <p:sldId id="304" r:id="rId18"/>
    <p:sldId id="303" r:id="rId19"/>
    <p:sldId id="334" r:id="rId20"/>
    <p:sldId id="312" r:id="rId21"/>
    <p:sldId id="309" r:id="rId22"/>
    <p:sldId id="25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718" autoAdjust="0"/>
    <p:restoredTop sz="90853" autoAdjust="0"/>
  </p:normalViewPr>
  <p:slideViewPr>
    <p:cSldViewPr snapToGrid="0" snapToObjects="1">
      <p:cViewPr varScale="1">
        <p:scale>
          <a:sx n="74" d="100"/>
          <a:sy n="74" d="100"/>
        </p:scale>
        <p:origin x="-104" y="-14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8" d="100"/>
        <a:sy n="68" d="100"/>
      </p:scale>
      <p:origin x="0" y="21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33D02-0515-C240-AD5D-B1455880CD25}" type="datetimeFigureOut">
              <a:rPr lang="en-US" smtClean="0"/>
              <a:t>3/25/17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FCC031-FB5D-7344-B48F-8AACC28B9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81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1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2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91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26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9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43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49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31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1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08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59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DB8F-3412-2E4B-B9B3-D16672836AF1}" type="datetimeFigureOut">
              <a:rPr lang="en-US" smtClean="0"/>
              <a:t>3/25/17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5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Relationship Id="rId3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Relationship Id="rId3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8" Type="http://schemas.openxmlformats.org/officeDocument/2006/relationships/image" Target="../media/image19.emf"/><Relationship Id="rId9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Quadcopters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84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Maintaining Stability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Multi-rotor aircraft require a closed loop controller</a:t>
            </a:r>
          </a:p>
          <a:p>
            <a:pPr lvl="1"/>
            <a:r>
              <a:rPr lang="en-US" dirty="0" smtClean="0"/>
              <a:t>Sensors detect aircraft movement and orientation</a:t>
            </a:r>
          </a:p>
          <a:p>
            <a:pPr lvl="1"/>
            <a:r>
              <a:rPr lang="en-US" dirty="0" smtClean="0"/>
              <a:t>Controller adjusts the power to motors to maintain desired location and orientation</a:t>
            </a:r>
          </a:p>
          <a:p>
            <a:r>
              <a:rPr lang="en-US" dirty="0" smtClean="0"/>
              <a:t>Multi-rotor aircraft use a few sensors to maintain stability</a:t>
            </a:r>
          </a:p>
          <a:p>
            <a:pPr lvl="1"/>
            <a:r>
              <a:rPr lang="en-US" dirty="0" smtClean="0"/>
              <a:t>Accelerometers (absolute pitch and roll)</a:t>
            </a:r>
          </a:p>
          <a:p>
            <a:pPr lvl="1"/>
            <a:r>
              <a:rPr lang="en-US" dirty="0" smtClean="0"/>
              <a:t>Gyroscopes (changes in pitch, roll, and yaw)</a:t>
            </a:r>
          </a:p>
          <a:p>
            <a:r>
              <a:rPr lang="en-US" dirty="0" smtClean="0"/>
              <a:t>The flight computer implements the control algorithm</a:t>
            </a:r>
          </a:p>
          <a:p>
            <a:pPr lvl="1"/>
            <a:r>
              <a:rPr lang="en-US" dirty="0" smtClean="0"/>
              <a:t>Usually a </a:t>
            </a:r>
            <a:r>
              <a:rPr lang="en-US" i="1" dirty="0" smtClean="0"/>
              <a:t>proportional, integral, derivative (PID)</a:t>
            </a:r>
            <a:r>
              <a:rPr lang="en-US" dirty="0" smtClean="0"/>
              <a:t> controller implemented in software.</a:t>
            </a:r>
          </a:p>
          <a:p>
            <a:pPr lvl="1"/>
            <a:r>
              <a:rPr lang="en-US" dirty="0" smtClean="0"/>
              <a:t>We will talk more about this later.</a:t>
            </a:r>
          </a:p>
          <a:p>
            <a:r>
              <a:rPr lang="en-US" dirty="0" smtClean="0"/>
              <a:t>With PID controllers for pitch, yaw, and roll </a:t>
            </a:r>
            <a:r>
              <a:rPr lang="en-US" dirty="0" err="1" smtClean="0"/>
              <a:t>multirotor</a:t>
            </a:r>
            <a:r>
              <a:rPr lang="en-US" dirty="0" smtClean="0"/>
              <a:t> aircraft can achieve stable flight.</a:t>
            </a:r>
          </a:p>
        </p:txBody>
      </p:sp>
    </p:spTree>
    <p:extLst>
      <p:ext uri="{BB962C8B-B14F-4D97-AF65-F5344CB8AC3E}">
        <p14:creationId xmlns:p14="http://schemas.microsoft.com/office/powerpoint/2010/main" val="2695045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Higher-order 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Large multi-rotor aircraft can do more</a:t>
            </a:r>
          </a:p>
          <a:p>
            <a:pPr lvl="1"/>
            <a:r>
              <a:rPr lang="en-US" dirty="0" smtClean="0"/>
              <a:t>Maintain geographic position</a:t>
            </a:r>
          </a:p>
          <a:p>
            <a:pPr lvl="1"/>
            <a:r>
              <a:rPr lang="en-US" dirty="0" smtClean="0"/>
              <a:t>Maintain altitude</a:t>
            </a:r>
          </a:p>
          <a:p>
            <a:pPr lvl="1"/>
            <a:r>
              <a:rPr lang="en-US" dirty="0" smtClean="0"/>
              <a:t>Follow an prescribed/pre-programmed path</a:t>
            </a:r>
            <a:endParaRPr lang="en-US" dirty="0"/>
          </a:p>
          <a:p>
            <a:r>
              <a:rPr lang="en-US" dirty="0" smtClean="0"/>
              <a:t>More sensors required</a:t>
            </a:r>
          </a:p>
          <a:p>
            <a:pPr lvl="1"/>
            <a:r>
              <a:rPr lang="en-US" dirty="0" smtClean="0"/>
              <a:t>Magnetometers (absolute yaw or heading)</a:t>
            </a:r>
          </a:p>
          <a:p>
            <a:pPr lvl="1"/>
            <a:r>
              <a:rPr lang="en-US" dirty="0" smtClean="0"/>
              <a:t>GPS (absolute location and altitude)</a:t>
            </a:r>
          </a:p>
          <a:p>
            <a:pPr lvl="1"/>
            <a:r>
              <a:rPr lang="en-US" dirty="0" smtClean="0"/>
              <a:t>Barometers (altitude)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243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Flight Computer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ATmega128RFA1 microcontroller</a:t>
            </a:r>
          </a:p>
          <a:p>
            <a:pPr lvl="1"/>
            <a:r>
              <a:rPr lang="en-US" dirty="0" err="1" smtClean="0"/>
              <a:t>Arduino</a:t>
            </a:r>
            <a:r>
              <a:rPr lang="en-US" dirty="0" smtClean="0"/>
              <a:t> compatible</a:t>
            </a:r>
          </a:p>
          <a:p>
            <a:pPr lvl="1"/>
            <a:r>
              <a:rPr lang="en-US" dirty="0" smtClean="0"/>
              <a:t>16Mhz clock</a:t>
            </a:r>
          </a:p>
          <a:p>
            <a:pPr lvl="1"/>
            <a:r>
              <a:rPr lang="en-US" dirty="0" smtClean="0"/>
              <a:t>128KB Flash	</a:t>
            </a:r>
          </a:p>
          <a:p>
            <a:pPr lvl="1"/>
            <a:r>
              <a:rPr lang="en-US" dirty="0" smtClean="0"/>
              <a:t>16KB SRAM</a:t>
            </a:r>
          </a:p>
          <a:p>
            <a:pPr lvl="1"/>
            <a:r>
              <a:rPr lang="en-US" dirty="0" smtClean="0"/>
              <a:t>4096B EEPROM</a:t>
            </a:r>
          </a:p>
          <a:p>
            <a:pPr lvl="1"/>
            <a:r>
              <a:rPr lang="en-US" dirty="0" smtClean="0"/>
              <a:t>2.4GHz radio (Compatible with </a:t>
            </a:r>
            <a:r>
              <a:rPr lang="en-US" dirty="0" err="1" smtClean="0"/>
              <a:t>Zigbee</a:t>
            </a:r>
            <a:r>
              <a:rPr lang="en-US" dirty="0" smtClean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727" t="30898" r="25326" b="41218"/>
          <a:stretch/>
        </p:blipFill>
        <p:spPr>
          <a:xfrm>
            <a:off x="5837505" y="2320088"/>
            <a:ext cx="2947462" cy="232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924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Inertial Measurement 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STMicro</a:t>
            </a:r>
            <a:r>
              <a:rPr lang="en-US" dirty="0" smtClean="0"/>
              <a:t> LSM9DS0 </a:t>
            </a:r>
          </a:p>
          <a:p>
            <a:r>
              <a:rPr lang="en-US" dirty="0" smtClean="0"/>
              <a:t>9-axis sensor</a:t>
            </a:r>
          </a:p>
          <a:p>
            <a:pPr lvl="1"/>
            <a:r>
              <a:rPr lang="en-US" dirty="0" smtClean="0"/>
              <a:t>3-axis accelerometer</a:t>
            </a:r>
          </a:p>
          <a:p>
            <a:pPr lvl="1"/>
            <a:r>
              <a:rPr lang="en-US" dirty="0" smtClean="0"/>
              <a:t>3-axis magnetometer</a:t>
            </a:r>
          </a:p>
          <a:p>
            <a:pPr lvl="1"/>
            <a:r>
              <a:rPr lang="en-US" dirty="0" smtClean="0"/>
              <a:t>3-axis gyroscope</a:t>
            </a:r>
            <a:endParaRPr lang="en-US" dirty="0"/>
          </a:p>
          <a:p>
            <a:r>
              <a:rPr lang="en-US" dirty="0" smtClean="0"/>
              <a:t>I2C interface (more on this later)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495" t="37391" r="45739" b="47118"/>
          <a:stretch/>
        </p:blipFill>
        <p:spPr>
          <a:xfrm>
            <a:off x="5715382" y="1911019"/>
            <a:ext cx="2710936" cy="228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90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Supply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Lithium Polymer Battery</a:t>
            </a:r>
          </a:p>
          <a:p>
            <a:pPr lvl="1"/>
            <a:r>
              <a:rPr lang="en-US" dirty="0" smtClean="0"/>
              <a:t>370 </a:t>
            </a:r>
            <a:r>
              <a:rPr lang="en-US" dirty="0" err="1" smtClean="0"/>
              <a:t>Mah</a:t>
            </a:r>
            <a:endParaRPr lang="en-US" dirty="0" smtClean="0"/>
          </a:p>
          <a:p>
            <a:pPr lvl="1"/>
            <a:r>
              <a:rPr lang="en-US" dirty="0" smtClean="0"/>
              <a:t>Max 9.25 Amps </a:t>
            </a:r>
            <a:endParaRPr lang="en-US" dirty="0"/>
          </a:p>
          <a:p>
            <a:pPr lvl="1"/>
            <a:r>
              <a:rPr lang="en-US" dirty="0" smtClean="0"/>
              <a:t>Nominal voltage = 3.7V</a:t>
            </a:r>
          </a:p>
          <a:p>
            <a:pPr lvl="1"/>
            <a:r>
              <a:rPr lang="en-US" dirty="0" smtClean="0"/>
              <a:t>Powers the motors directly</a:t>
            </a:r>
          </a:p>
          <a:p>
            <a:r>
              <a:rPr lang="en-US" dirty="0" smtClean="0"/>
              <a:t>3.0V low dropout (LDO) voltage regulator</a:t>
            </a:r>
          </a:p>
          <a:p>
            <a:pPr lvl="1"/>
            <a:r>
              <a:rPr lang="en-US" dirty="0" smtClean="0"/>
              <a:t>Powers the microcontroller and the IMU</a:t>
            </a:r>
          </a:p>
          <a:p>
            <a:pPr lvl="1"/>
            <a:r>
              <a:rPr lang="en-US" dirty="0" smtClean="0"/>
              <a:t>Why 2.7 or 3V instead of 3.3V?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825" y="1600200"/>
            <a:ext cx="3554920" cy="24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21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068" y="2207509"/>
            <a:ext cx="4225932" cy="254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Motors and Props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402001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Suitable motors are hard to find in small quantities.</a:t>
            </a:r>
          </a:p>
          <a:p>
            <a:r>
              <a:rPr lang="en-US" dirty="0" smtClean="0"/>
              <a:t>Correct-fitting props are also a challenge</a:t>
            </a:r>
          </a:p>
          <a:p>
            <a:r>
              <a:rPr lang="en-US" dirty="0" smtClean="0"/>
              <a:t>We will use motors for the </a:t>
            </a:r>
            <a:r>
              <a:rPr lang="en-US" dirty="0" err="1" smtClean="0"/>
              <a:t>Hubsan</a:t>
            </a:r>
            <a:r>
              <a:rPr lang="en-US" dirty="0" smtClean="0"/>
              <a:t> X4</a:t>
            </a:r>
          </a:p>
          <a:p>
            <a:pPr lvl="1"/>
            <a:r>
              <a:rPr lang="en-US" dirty="0" smtClean="0"/>
              <a:t>Purchased as a “crash pack”</a:t>
            </a:r>
          </a:p>
          <a:p>
            <a:pPr lvl="1"/>
            <a:r>
              <a:rPr lang="en-US" dirty="0" smtClean="0"/>
              <a:t>Plenty of power</a:t>
            </a:r>
          </a:p>
          <a:p>
            <a:pPr lvl="1"/>
            <a:r>
              <a:rPr lang="en-US" dirty="0" smtClean="0"/>
              <a:t>DC brushed motors</a:t>
            </a:r>
          </a:p>
          <a:p>
            <a:pPr lvl="1"/>
            <a:r>
              <a:rPr lang="en-US" dirty="0" smtClean="0"/>
              <a:t>They draw ~2A each.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186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 Driver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871625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Pulse-width modulation (PWM)-controlled MOSFET</a:t>
            </a:r>
          </a:p>
          <a:p>
            <a:pPr lvl="1"/>
            <a:r>
              <a:rPr lang="en-US" dirty="0" smtClean="0"/>
              <a:t>The microcontroller will drive the MOSFET</a:t>
            </a:r>
          </a:p>
          <a:p>
            <a:pPr lvl="1"/>
            <a:r>
              <a:rPr lang="en-US" dirty="0" smtClean="0"/>
              <a:t>The MOSFET will drive current to the motor.</a:t>
            </a:r>
          </a:p>
          <a:p>
            <a:r>
              <a:rPr lang="en-US" dirty="0" smtClean="0"/>
              <a:t>A diode handles the inductive load from motor when it’s off.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498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Wireless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use a custom (i.e., designed by you) communication protocol between the controller an the </a:t>
            </a:r>
            <a:r>
              <a:rPr lang="en-US" dirty="0" err="1" smtClean="0"/>
              <a:t>quadcopter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Why not one of the existing alternatives?</a:t>
            </a:r>
          </a:p>
          <a:p>
            <a:pPr lvl="1"/>
            <a:r>
              <a:rPr lang="en-US" dirty="0" smtClean="0"/>
              <a:t>Standard RC radio protocols are analog or closed source.</a:t>
            </a:r>
          </a:p>
          <a:p>
            <a:pPr lvl="1"/>
            <a:r>
              <a:rPr lang="en-US" dirty="0" err="1" smtClean="0"/>
              <a:t>Zigbee</a:t>
            </a:r>
            <a:r>
              <a:rPr lang="en-US" dirty="0"/>
              <a:t> </a:t>
            </a:r>
            <a:r>
              <a:rPr lang="en-US" dirty="0" smtClean="0"/>
              <a:t>is complex and closed source.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93255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Flight Control Software (Option 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906075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U</a:t>
            </a:r>
            <a:r>
              <a:rPr lang="en-US" dirty="0" smtClean="0"/>
              <a:t>se the </a:t>
            </a:r>
            <a:r>
              <a:rPr lang="en-US" dirty="0" err="1" smtClean="0"/>
              <a:t>MultiWii</a:t>
            </a:r>
            <a:r>
              <a:rPr lang="en-US" dirty="0" smtClean="0"/>
              <a:t> flight controller software</a:t>
            </a:r>
          </a:p>
          <a:p>
            <a:pPr lvl="1"/>
            <a:r>
              <a:rPr lang="en-US" dirty="0" smtClean="0"/>
              <a:t>Open source</a:t>
            </a:r>
          </a:p>
          <a:p>
            <a:pPr lvl="1"/>
            <a:r>
              <a:rPr lang="en-US" dirty="0" err="1" smtClean="0"/>
              <a:t>Arduino</a:t>
            </a:r>
            <a:r>
              <a:rPr lang="en-US" dirty="0" smtClean="0"/>
              <a:t>-compatible</a:t>
            </a:r>
          </a:p>
          <a:p>
            <a:pPr lvl="1"/>
            <a:r>
              <a:rPr lang="en-US" dirty="0" smtClean="0"/>
              <a:t>Widely used</a:t>
            </a:r>
          </a:p>
          <a:p>
            <a:pPr lvl="1"/>
            <a:r>
              <a:rPr lang="en-US" dirty="0" smtClean="0"/>
              <a:t>A GUI</a:t>
            </a:r>
          </a:p>
          <a:p>
            <a:pPr lvl="1"/>
            <a:r>
              <a:rPr lang="en-US" dirty="0" smtClean="0"/>
              <a:t>(but not with out it’s </a:t>
            </a:r>
            <a:r>
              <a:rPr lang="en-US" dirty="0" err="1" smtClean="0"/>
              <a:t>idiosyncracies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You’ll implement the PID controller.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1756" y="2161763"/>
            <a:ext cx="4394728" cy="253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33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Flight Control Software (Option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906075" cy="4525963"/>
          </a:xfrm>
        </p:spPr>
        <p:txBody>
          <a:bodyPr/>
          <a:lstStyle/>
          <a:p>
            <a:r>
              <a:rPr lang="en-US" dirty="0" smtClean="0"/>
              <a:t>Write it from scratch</a:t>
            </a:r>
          </a:p>
          <a:p>
            <a:pPr lvl="1"/>
            <a:r>
              <a:rPr lang="en-US" dirty="0" smtClean="0"/>
              <a:t>We will still use the GUI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272" y="2687698"/>
            <a:ext cx="4394728" cy="253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92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6" y="1849271"/>
            <a:ext cx="3990193" cy="29581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3810000" cy="2133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2309" y="2521417"/>
            <a:ext cx="3556000" cy="228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9372" y="4092336"/>
            <a:ext cx="3289300" cy="2463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3999" y="4609158"/>
            <a:ext cx="3810000" cy="2133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53806" y="1638671"/>
            <a:ext cx="3990193" cy="22076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005569"/>
            <a:ext cx="2635804" cy="18728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4347650" cy="240771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47650" y="3279432"/>
            <a:ext cx="4796350" cy="319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643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9481"/>
            <a:ext cx="8229600" cy="1143000"/>
          </a:xfrm>
        </p:spPr>
        <p:txBody>
          <a:bodyPr/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39954"/>
            <a:ext cx="8229600" cy="1757823"/>
          </a:xfrm>
        </p:spPr>
        <p:txBody>
          <a:bodyPr>
            <a:normAutofit fontScale="85000" lnSpcReduction="20000"/>
          </a:bodyPr>
          <a:lstStyle/>
          <a:p>
            <a:r>
              <a:rPr lang="en-US" sz="2800" dirty="0" smtClean="0"/>
              <a:t>The controller sends commands to the </a:t>
            </a:r>
            <a:r>
              <a:rPr lang="en-US" sz="2800" dirty="0" err="1" smtClean="0"/>
              <a:t>quadcopter</a:t>
            </a:r>
            <a:r>
              <a:rPr lang="en-US" sz="2800" dirty="0" smtClean="0"/>
              <a:t> via the radio.</a:t>
            </a:r>
          </a:p>
          <a:p>
            <a:r>
              <a:rPr lang="en-US" sz="2800" dirty="0" smtClean="0"/>
              <a:t>We have a controller design ready for you</a:t>
            </a:r>
          </a:p>
          <a:p>
            <a:pPr lvl="1"/>
            <a:r>
              <a:rPr lang="en-US" sz="2400" dirty="0" smtClean="0"/>
              <a:t>It uses the same microcontroller we are using</a:t>
            </a:r>
          </a:p>
          <a:p>
            <a:pPr lvl="1"/>
            <a:r>
              <a:rPr lang="en-US" sz="2400" dirty="0" smtClean="0"/>
              <a:t>You’ll be able to customize it a bit.</a:t>
            </a:r>
          </a:p>
          <a:p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97777"/>
            <a:ext cx="9144000" cy="406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95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Build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98" y="2112361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83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4573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Build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056" t="29072" r="31972" b="29286"/>
          <a:stretch/>
        </p:blipFill>
        <p:spPr>
          <a:xfrm>
            <a:off x="341946" y="1625149"/>
            <a:ext cx="3306572" cy="4731816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818228" y="3064140"/>
            <a:ext cx="6155027" cy="1149815"/>
            <a:chOff x="818228" y="3064140"/>
            <a:chExt cx="6155027" cy="1149815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228" y="3064140"/>
              <a:ext cx="1727794" cy="9776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97355" y="2491134"/>
            <a:ext cx="7701541" cy="2798681"/>
            <a:chOff x="897355" y="2491134"/>
            <a:chExt cx="7701541" cy="2798681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650081" y="3583780"/>
              <a:ext cx="647255" cy="122735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28664" y="281448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97355" y="284477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39843" y="4938725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34517" y="4913828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677941" y="4041839"/>
            <a:ext cx="5089116" cy="896886"/>
            <a:chOff x="2677941" y="4041839"/>
            <a:chExt cx="5089116" cy="896886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677941" y="4691050"/>
              <a:ext cx="350723" cy="2476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789871" y="4393287"/>
            <a:ext cx="5264033" cy="884317"/>
            <a:chOff x="1789871" y="4393287"/>
            <a:chExt cx="5264033" cy="884317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789871" y="4393287"/>
              <a:ext cx="493839" cy="52054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650081" y="2500583"/>
            <a:ext cx="3651494" cy="2676880"/>
            <a:chOff x="2650081" y="2500583"/>
            <a:chExt cx="3651494" cy="2676880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50081" y="4913829"/>
              <a:ext cx="378583" cy="263634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429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Multirotor</a:t>
            </a:r>
            <a:r>
              <a:rPr lang="en-US" dirty="0" smtClean="0"/>
              <a:t> Aircraft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62500" lnSpcReduction="20000"/>
          </a:bodyPr>
          <a:lstStyle/>
          <a:p>
            <a:r>
              <a:rPr lang="en-US" dirty="0" smtClean="0"/>
              <a:t>Airframe</a:t>
            </a:r>
          </a:p>
          <a:p>
            <a:pPr lvl="1"/>
            <a:r>
              <a:rPr lang="en-US" dirty="0" smtClean="0"/>
              <a:t>Structural support</a:t>
            </a:r>
          </a:p>
          <a:p>
            <a:pPr lvl="1"/>
            <a:r>
              <a:rPr lang="en-US" dirty="0" smtClean="0"/>
              <a:t>Plastic, aluminum, wood, or PCB (fiberglass)</a:t>
            </a:r>
          </a:p>
          <a:p>
            <a:r>
              <a:rPr lang="en-US" dirty="0" smtClean="0"/>
              <a:t>Motors</a:t>
            </a:r>
          </a:p>
          <a:p>
            <a:pPr lvl="1"/>
            <a:r>
              <a:rPr lang="en-US" dirty="0" smtClean="0"/>
              <a:t>Lift, movement, and control</a:t>
            </a:r>
          </a:p>
          <a:p>
            <a:pPr lvl="1"/>
            <a:r>
              <a:rPr lang="en-US" dirty="0" smtClean="0"/>
              <a:t>Brushed DC motors for small craft</a:t>
            </a:r>
          </a:p>
          <a:p>
            <a:pPr lvl="1"/>
            <a:r>
              <a:rPr lang="en-US" dirty="0" smtClean="0"/>
              <a:t>Brushless brushless DC motors for large craft.</a:t>
            </a:r>
          </a:p>
          <a:p>
            <a:r>
              <a:rPr lang="en-US" dirty="0" smtClean="0"/>
              <a:t>Inertial Measurement Unit (IMU) </a:t>
            </a:r>
          </a:p>
          <a:p>
            <a:pPr lvl="1"/>
            <a:r>
              <a:rPr lang="en-US" dirty="0" smtClean="0"/>
              <a:t>Sensing the aircraft’s orientation and movement</a:t>
            </a:r>
          </a:p>
          <a:p>
            <a:pPr lvl="1"/>
            <a:r>
              <a:rPr lang="en-US" dirty="0" smtClean="0"/>
              <a:t>Gyroscopes and accelerometers.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Computing resources (microcontroller/processor)</a:t>
            </a:r>
          </a:p>
          <a:p>
            <a:pPr lvl="1"/>
            <a:r>
              <a:rPr lang="en-US" dirty="0" smtClean="0"/>
              <a:t>To run the flight control software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anage communication</a:t>
            </a:r>
          </a:p>
          <a:p>
            <a:r>
              <a:rPr lang="en-US" dirty="0" smtClean="0"/>
              <a:t>Flight control software</a:t>
            </a:r>
          </a:p>
          <a:p>
            <a:pPr lvl="1"/>
            <a:r>
              <a:rPr lang="en-US" dirty="0" smtClean="0"/>
              <a:t>Provides stability using the IMU and motors</a:t>
            </a:r>
          </a:p>
          <a:p>
            <a:pPr lvl="1"/>
            <a:r>
              <a:rPr lang="en-US" dirty="0" smtClean="0"/>
              <a:t>Converts pilot commands to motor outputs</a:t>
            </a:r>
          </a:p>
          <a:p>
            <a:r>
              <a:rPr lang="en-US" dirty="0" smtClean="0"/>
              <a:t>Radio</a:t>
            </a:r>
          </a:p>
          <a:p>
            <a:pPr lvl="1"/>
            <a:r>
              <a:rPr lang="en-US" dirty="0" smtClean="0"/>
              <a:t>For receiving command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eturning telemetry.</a:t>
            </a:r>
          </a:p>
          <a:p>
            <a:r>
              <a:rPr lang="en-US" dirty="0" smtClean="0"/>
              <a:t>Power supply </a:t>
            </a:r>
          </a:p>
          <a:p>
            <a:pPr lvl="1"/>
            <a:r>
              <a:rPr lang="en-US" dirty="0" smtClean="0"/>
              <a:t>Lots of power for the motors</a:t>
            </a:r>
          </a:p>
          <a:p>
            <a:pPr lvl="1"/>
            <a:r>
              <a:rPr lang="en-US" dirty="0" smtClean="0"/>
              <a:t>Carefully regulated power for the IMU and micro controller.</a:t>
            </a:r>
          </a:p>
        </p:txBody>
      </p:sp>
    </p:spTree>
    <p:extLst>
      <p:ext uri="{BB962C8B-B14F-4D97-AF65-F5344CB8AC3E}">
        <p14:creationId xmlns:p14="http://schemas.microsoft.com/office/powerpoint/2010/main" val="942218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930978" y="2089242"/>
            <a:ext cx="4368710" cy="3191244"/>
            <a:chOff x="4775290" y="2194364"/>
            <a:chExt cx="4368710" cy="319124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50000" r="858"/>
            <a:stretch/>
          </p:blipFill>
          <p:spPr>
            <a:xfrm>
              <a:off x="4775290" y="2194364"/>
              <a:ext cx="4368710" cy="3175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7066485" y="2391824"/>
              <a:ext cx="2927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8000"/>
                  </a:solidFill>
                </a:rPr>
                <a:t>Z</a:t>
              </a:r>
              <a:endParaRPr lang="en-US" dirty="0">
                <a:solidFill>
                  <a:srgbClr val="008000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205260" y="501627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3366FF"/>
                  </a:solidFill>
                </a:rPr>
                <a:t>Y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169002" y="3676868"/>
              <a:ext cx="3044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X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Principles of Operation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65128" cy="510363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An even number of motors provides lift and control in 6 dimensions</a:t>
            </a:r>
          </a:p>
          <a:p>
            <a:pPr lvl="1"/>
            <a:r>
              <a:rPr lang="en-US" dirty="0" smtClean="0"/>
              <a:t>Spatial dimensions: x,</a:t>
            </a:r>
            <a:r>
              <a:rPr lang="en-US" dirty="0"/>
              <a:t> </a:t>
            </a:r>
            <a:r>
              <a:rPr lang="en-US" dirty="0" smtClean="0"/>
              <a:t>y, z</a:t>
            </a:r>
          </a:p>
          <a:p>
            <a:pPr lvl="1"/>
            <a:r>
              <a:rPr lang="en-US" dirty="0" smtClean="0"/>
              <a:t>Pitch:  rotation around left-right (y) axis</a:t>
            </a:r>
          </a:p>
          <a:p>
            <a:pPr lvl="1"/>
            <a:r>
              <a:rPr lang="en-US" dirty="0" smtClean="0"/>
              <a:t>Roll: rotation around the front-back (x) axis</a:t>
            </a:r>
          </a:p>
          <a:p>
            <a:pPr lvl="1"/>
            <a:r>
              <a:rPr lang="en-US" dirty="0" smtClean="0"/>
              <a:t>Yaw: rotation around the top-bottom (z) axis</a:t>
            </a:r>
          </a:p>
          <a:p>
            <a:r>
              <a:rPr lang="en-US" dirty="0" smtClean="0"/>
              <a:t>A flight computer operates a closed-loop controller to maintain stability and implement pilot commands.</a:t>
            </a:r>
          </a:p>
        </p:txBody>
      </p:sp>
    </p:spTree>
    <p:extLst>
      <p:ext uri="{BB962C8B-B14F-4D97-AF65-F5344CB8AC3E}">
        <p14:creationId xmlns:p14="http://schemas.microsoft.com/office/powerpoint/2010/main" val="386624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Pitch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Pitch forward</a:t>
            </a:r>
          </a:p>
          <a:p>
            <a:pPr lvl="1"/>
            <a:r>
              <a:rPr lang="en-US" dirty="0" smtClean="0"/>
              <a:t>More thrust to the rear</a:t>
            </a:r>
          </a:p>
          <a:p>
            <a:pPr lvl="1"/>
            <a:r>
              <a:rPr lang="en-US" dirty="0" smtClean="0"/>
              <a:t>Less to the front</a:t>
            </a:r>
          </a:p>
          <a:p>
            <a:r>
              <a:rPr lang="en-US" dirty="0" smtClean="0"/>
              <a:t>Pitch backward</a:t>
            </a:r>
          </a:p>
          <a:p>
            <a:pPr lvl="1"/>
            <a:r>
              <a:rPr lang="en-US" dirty="0" smtClean="0"/>
              <a:t>Less thrust to the rear</a:t>
            </a:r>
          </a:p>
          <a:p>
            <a:pPr lvl="1"/>
            <a:r>
              <a:rPr lang="en-US" dirty="0" smtClean="0"/>
              <a:t>More to the back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8890" y="1527197"/>
            <a:ext cx="4505110" cy="459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38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Roll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35352" cy="4525963"/>
          </a:xfrm>
        </p:spPr>
        <p:txBody>
          <a:bodyPr/>
          <a:lstStyle/>
          <a:p>
            <a:r>
              <a:rPr lang="en-US" dirty="0" smtClean="0"/>
              <a:t>Pitch Left</a:t>
            </a:r>
          </a:p>
          <a:p>
            <a:pPr lvl="1"/>
            <a:r>
              <a:rPr lang="en-US" dirty="0" smtClean="0"/>
              <a:t>More thrust to the right motor</a:t>
            </a:r>
          </a:p>
          <a:p>
            <a:pPr lvl="1"/>
            <a:r>
              <a:rPr lang="en-US" dirty="0" smtClean="0"/>
              <a:t>Less to the left</a:t>
            </a:r>
          </a:p>
          <a:p>
            <a:r>
              <a:rPr lang="en-US" dirty="0" smtClean="0"/>
              <a:t>Pitch Right</a:t>
            </a:r>
          </a:p>
          <a:p>
            <a:pPr lvl="1"/>
            <a:r>
              <a:rPr lang="en-US" dirty="0" smtClean="0"/>
              <a:t>More thrust to the left motor</a:t>
            </a:r>
          </a:p>
          <a:p>
            <a:pPr lvl="1"/>
            <a:r>
              <a:rPr lang="en-US" dirty="0" smtClean="0"/>
              <a:t>Less to the Right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8890" y="1527197"/>
            <a:ext cx="4505110" cy="459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691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Yaw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35352" cy="4525963"/>
          </a:xfrm>
        </p:spPr>
        <p:txBody>
          <a:bodyPr/>
          <a:lstStyle/>
          <a:p>
            <a:r>
              <a:rPr lang="en-US" dirty="0" smtClean="0"/>
              <a:t>Rotate CCW</a:t>
            </a:r>
          </a:p>
          <a:p>
            <a:pPr lvl="1"/>
            <a:r>
              <a:rPr lang="en-US" dirty="0" smtClean="0"/>
              <a:t>More thrust to the CCW motors</a:t>
            </a:r>
          </a:p>
          <a:p>
            <a:pPr lvl="1"/>
            <a:r>
              <a:rPr lang="en-US" dirty="0" smtClean="0"/>
              <a:t>Less to the CW</a:t>
            </a:r>
          </a:p>
          <a:p>
            <a:r>
              <a:rPr lang="en-US" dirty="0" smtClean="0"/>
              <a:t>Rotate CW</a:t>
            </a:r>
          </a:p>
          <a:p>
            <a:pPr lvl="1"/>
            <a:r>
              <a:rPr lang="en-US" dirty="0" smtClean="0"/>
              <a:t>More thrust CW motors</a:t>
            </a:r>
          </a:p>
          <a:p>
            <a:pPr lvl="1"/>
            <a:r>
              <a:rPr lang="en-US" dirty="0" smtClean="0"/>
              <a:t>Less to the CCW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8890" y="1527197"/>
            <a:ext cx="4505110" cy="459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199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Possible Configurations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8"/>
            <a:ext cx="1642328" cy="16423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725" y="1417638"/>
            <a:ext cx="1642328" cy="16423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516" y="4170341"/>
            <a:ext cx="1642328" cy="16423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254" y="4332445"/>
            <a:ext cx="1642329" cy="164232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1502" y="3417577"/>
            <a:ext cx="757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“Plus”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997879" y="3437157"/>
            <a:ext cx="497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“X”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088100" y="6189859"/>
            <a:ext cx="1464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Octothorpe</a:t>
            </a:r>
            <a:r>
              <a:rPr lang="en-US" dirty="0" smtClean="0"/>
              <a:t>”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7724" y="4332445"/>
            <a:ext cx="1642329" cy="16423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8994" y="1261174"/>
            <a:ext cx="1642329" cy="170098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10324" y="1319829"/>
            <a:ext cx="1700984" cy="164232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523296" y="3177243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Hexa</a:t>
            </a:r>
            <a:r>
              <a:rPr lang="en-US" dirty="0" smtClean="0"/>
              <a:t> +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435971" y="3185135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Hexa</a:t>
            </a:r>
            <a:r>
              <a:rPr lang="en-US" dirty="0" smtClean="0"/>
              <a:t> x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107537" y="6189859"/>
            <a:ext cx="790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Octa</a:t>
            </a:r>
            <a:r>
              <a:rPr lang="en-US" dirty="0" smtClean="0"/>
              <a:t> +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020212" y="6197751"/>
            <a:ext cx="775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Octa</a:t>
            </a:r>
            <a:r>
              <a:rPr lang="en-US" dirty="0" smtClean="0"/>
              <a:t> x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0324" y="4170341"/>
            <a:ext cx="1882117" cy="164232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714101" y="6197751"/>
            <a:ext cx="46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231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Maintaining Stability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Multi-rotor aircraft are inherently unstable</a:t>
            </a:r>
          </a:p>
          <a:p>
            <a:pPr lvl="1"/>
            <a:r>
              <a:rPr lang="en-US" dirty="0" smtClean="0"/>
              <a:t>Mismatched motor power (voltage variation, manufacturing variation in motors or props)</a:t>
            </a:r>
          </a:p>
          <a:p>
            <a:pPr lvl="1"/>
            <a:r>
              <a:rPr lang="en-US" dirty="0" smtClean="0"/>
              <a:t>Variation in air currents and density.</a:t>
            </a:r>
          </a:p>
          <a:p>
            <a:pPr lvl="1"/>
            <a:r>
              <a:rPr lang="en-US" dirty="0" smtClean="0"/>
              <a:t>Once perturbed, there’s no force acting on the aircraft to return it to equilibrium.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8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9672</TotalTime>
  <Words>798</Words>
  <Application>Microsoft Macintosh PowerPoint</Application>
  <PresentationFormat>On-screen Show (4:3)</PresentationFormat>
  <Paragraphs>152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Quadcopters</vt:lpstr>
      <vt:lpstr>PowerPoint Presentation</vt:lpstr>
      <vt:lpstr>Multirotor Aircraft Components</vt:lpstr>
      <vt:lpstr>Principles of Operation (1)</vt:lpstr>
      <vt:lpstr>Controlling Pitch</vt:lpstr>
      <vt:lpstr>Controlling Roll</vt:lpstr>
      <vt:lpstr>Controlling Yaw</vt:lpstr>
      <vt:lpstr>Some Possible Configurations</vt:lpstr>
      <vt:lpstr>Maintaining Stability</vt:lpstr>
      <vt:lpstr>Maintaining Stability</vt:lpstr>
      <vt:lpstr>Higher-order Navigation</vt:lpstr>
      <vt:lpstr>Flight Computer</vt:lpstr>
      <vt:lpstr>Inertial Measurement Unit</vt:lpstr>
      <vt:lpstr>Power Supply</vt:lpstr>
      <vt:lpstr>Motors and Props</vt:lpstr>
      <vt:lpstr>Motor Driver</vt:lpstr>
      <vt:lpstr>Wireless Communication</vt:lpstr>
      <vt:lpstr>Flight Control Software (Option 1)</vt:lpstr>
      <vt:lpstr>Flight Control Software (Option 2)</vt:lpstr>
      <vt:lpstr>Controller</vt:lpstr>
      <vt:lpstr>What You Will Build</vt:lpstr>
      <vt:lpstr>What You Will Build</vt:lpstr>
    </vt:vector>
  </TitlesOfParts>
  <Company>University of California, San Diego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Quadcopter in 10 Weeks</dc:title>
  <dc:creator>Steven Swanson</dc:creator>
  <cp:lastModifiedBy>Steven Swanson</cp:lastModifiedBy>
  <cp:revision>69</cp:revision>
  <dcterms:created xsi:type="dcterms:W3CDTF">2015-03-28T00:55:00Z</dcterms:created>
  <dcterms:modified xsi:type="dcterms:W3CDTF">2017-03-26T06:34:51Z</dcterms:modified>
</cp:coreProperties>
</file>

<file path=docProps/thumbnail.jpeg>
</file>